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78" r:id="rId13"/>
    <p:sldId id="266" r:id="rId14"/>
    <p:sldId id="267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13425-EF7C-4F33-AE0D-8970CD2698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A0550A-13A4-4A8F-8650-DAB865CDF631}">
      <dgm:prSet/>
      <dgm:spPr/>
      <dgm:t>
        <a:bodyPr/>
        <a:lstStyle/>
        <a:p>
          <a:r>
            <a:rPr lang="hr-HR"/>
            <a:t>GPT-3.5-turbo – 175 milijarde</a:t>
          </a:r>
          <a:endParaRPr lang="en-US"/>
        </a:p>
      </dgm:t>
    </dgm:pt>
    <dgm:pt modelId="{900D2E71-0D45-42F2-A852-0C7946B2CAEB}" type="parTrans" cxnId="{824845F9-ED06-447D-92F6-B7268261B0E7}">
      <dgm:prSet/>
      <dgm:spPr/>
      <dgm:t>
        <a:bodyPr/>
        <a:lstStyle/>
        <a:p>
          <a:endParaRPr lang="en-US"/>
        </a:p>
      </dgm:t>
    </dgm:pt>
    <dgm:pt modelId="{63B32EF5-BD02-4D89-91AA-20918B0ACB70}" type="sibTrans" cxnId="{824845F9-ED06-447D-92F6-B7268261B0E7}">
      <dgm:prSet/>
      <dgm:spPr/>
      <dgm:t>
        <a:bodyPr/>
        <a:lstStyle/>
        <a:p>
          <a:endParaRPr lang="en-US"/>
        </a:p>
      </dgm:t>
    </dgm:pt>
    <dgm:pt modelId="{AD452DA0-E789-42F0-9526-97BB49793479}">
      <dgm:prSet/>
      <dgm:spPr/>
      <dgm:t>
        <a:bodyPr/>
        <a:lstStyle/>
        <a:p>
          <a:r>
            <a:rPr lang="hr-HR"/>
            <a:t>GPT -4 – nepoznato</a:t>
          </a:r>
          <a:endParaRPr lang="en-US"/>
        </a:p>
      </dgm:t>
    </dgm:pt>
    <dgm:pt modelId="{44CB6221-DA7D-454E-AE3D-6AE6E992D6DF}" type="parTrans" cxnId="{F3C87EEC-D0CF-4F47-B99B-3CE19381D20E}">
      <dgm:prSet/>
      <dgm:spPr/>
      <dgm:t>
        <a:bodyPr/>
        <a:lstStyle/>
        <a:p>
          <a:endParaRPr lang="en-US"/>
        </a:p>
      </dgm:t>
    </dgm:pt>
    <dgm:pt modelId="{6CCACC25-5DA5-46A9-B99C-7E3A513FCF51}" type="sibTrans" cxnId="{F3C87EEC-D0CF-4F47-B99B-3CE19381D20E}">
      <dgm:prSet/>
      <dgm:spPr/>
      <dgm:t>
        <a:bodyPr/>
        <a:lstStyle/>
        <a:p>
          <a:endParaRPr lang="en-US"/>
        </a:p>
      </dgm:t>
    </dgm:pt>
    <dgm:pt modelId="{7A326D73-A661-4F05-B54F-5C8492467BD9}">
      <dgm:prSet/>
      <dgm:spPr/>
      <dgm:t>
        <a:bodyPr/>
        <a:lstStyle/>
        <a:p>
          <a:r>
            <a:rPr lang="hr-HR"/>
            <a:t>Llama (Meta) – 8, 7 i 400 milijardi</a:t>
          </a:r>
          <a:endParaRPr lang="en-US"/>
        </a:p>
      </dgm:t>
    </dgm:pt>
    <dgm:pt modelId="{02A64626-4BF6-427C-B3DF-8DC928D76172}" type="parTrans" cxnId="{3B966368-58F7-4D74-A1FD-FF72E8DCE88E}">
      <dgm:prSet/>
      <dgm:spPr/>
      <dgm:t>
        <a:bodyPr/>
        <a:lstStyle/>
        <a:p>
          <a:endParaRPr lang="en-US"/>
        </a:p>
      </dgm:t>
    </dgm:pt>
    <dgm:pt modelId="{4529CD85-5930-45A8-A5B7-36F7B7FD2D9B}" type="sibTrans" cxnId="{3B966368-58F7-4D74-A1FD-FF72E8DCE88E}">
      <dgm:prSet/>
      <dgm:spPr/>
      <dgm:t>
        <a:bodyPr/>
        <a:lstStyle/>
        <a:p>
          <a:endParaRPr lang="en-US"/>
        </a:p>
      </dgm:t>
    </dgm:pt>
    <dgm:pt modelId="{3D6EBD61-71DD-45B4-BAC0-074B4566FE03}">
      <dgm:prSet/>
      <dgm:spPr/>
      <dgm:t>
        <a:bodyPr/>
        <a:lstStyle/>
        <a:p>
          <a:r>
            <a:rPr lang="hr-HR"/>
            <a:t>Claude – nepoznato</a:t>
          </a:r>
          <a:endParaRPr lang="en-US"/>
        </a:p>
      </dgm:t>
    </dgm:pt>
    <dgm:pt modelId="{F2146C5A-E691-4C96-B5B0-91A1CCBA5715}" type="parTrans" cxnId="{37531A4E-A751-4736-A760-28F5D9631668}">
      <dgm:prSet/>
      <dgm:spPr/>
      <dgm:t>
        <a:bodyPr/>
        <a:lstStyle/>
        <a:p>
          <a:endParaRPr lang="en-US"/>
        </a:p>
      </dgm:t>
    </dgm:pt>
    <dgm:pt modelId="{C3E2385A-A043-41D8-A061-14F6BA5DDACE}" type="sibTrans" cxnId="{37531A4E-A751-4736-A760-28F5D9631668}">
      <dgm:prSet/>
      <dgm:spPr/>
      <dgm:t>
        <a:bodyPr/>
        <a:lstStyle/>
        <a:p>
          <a:endParaRPr lang="en-US"/>
        </a:p>
      </dgm:t>
    </dgm:pt>
    <dgm:pt modelId="{731E588F-79D3-46A9-9D7D-CA17C1D2C723}">
      <dgm:prSet/>
      <dgm:spPr/>
      <dgm:t>
        <a:bodyPr/>
        <a:lstStyle/>
        <a:p>
          <a:r>
            <a:rPr lang="hr-HR"/>
            <a:t>Mixtral – 20 milijardi</a:t>
          </a:r>
          <a:endParaRPr lang="en-US"/>
        </a:p>
      </dgm:t>
    </dgm:pt>
    <dgm:pt modelId="{98EF2318-29D2-48C7-9180-9EA1640FE25F}" type="parTrans" cxnId="{CF3ECF56-D5BE-4691-8254-0142F161342B}">
      <dgm:prSet/>
      <dgm:spPr/>
      <dgm:t>
        <a:bodyPr/>
        <a:lstStyle/>
        <a:p>
          <a:endParaRPr lang="en-US"/>
        </a:p>
      </dgm:t>
    </dgm:pt>
    <dgm:pt modelId="{AEF427EB-84CC-4E86-A6AC-270B174CFB9C}" type="sibTrans" cxnId="{CF3ECF56-D5BE-4691-8254-0142F161342B}">
      <dgm:prSet/>
      <dgm:spPr/>
      <dgm:t>
        <a:bodyPr/>
        <a:lstStyle/>
        <a:p>
          <a:endParaRPr lang="en-US"/>
        </a:p>
      </dgm:t>
    </dgm:pt>
    <dgm:pt modelId="{624EFA61-66CD-4A74-B94D-6785C5907B9C}" type="pres">
      <dgm:prSet presAssocID="{28613425-EF7C-4F33-AE0D-8970CD26986F}" presName="linear" presStyleCnt="0">
        <dgm:presLayoutVars>
          <dgm:animLvl val="lvl"/>
          <dgm:resizeHandles val="exact"/>
        </dgm:presLayoutVars>
      </dgm:prSet>
      <dgm:spPr/>
    </dgm:pt>
    <dgm:pt modelId="{7F1285C2-2671-45AC-9D98-16C81E387051}" type="pres">
      <dgm:prSet presAssocID="{F2A0550A-13A4-4A8F-8650-DAB865CDF6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28A19E6-1090-4AE4-AB59-823CC25D0C06}" type="pres">
      <dgm:prSet presAssocID="{63B32EF5-BD02-4D89-91AA-20918B0ACB70}" presName="spacer" presStyleCnt="0"/>
      <dgm:spPr/>
    </dgm:pt>
    <dgm:pt modelId="{3A0104A9-057A-4EDC-A61F-56E7DC441281}" type="pres">
      <dgm:prSet presAssocID="{AD452DA0-E789-42F0-9526-97BB4979347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C51BE4-3ACE-4CAF-84C6-85A3F91A69D3}" type="pres">
      <dgm:prSet presAssocID="{6CCACC25-5DA5-46A9-B99C-7E3A513FCF51}" presName="spacer" presStyleCnt="0"/>
      <dgm:spPr/>
    </dgm:pt>
    <dgm:pt modelId="{3477B8F3-8A9F-4DEC-B733-0E8A9842D718}" type="pres">
      <dgm:prSet presAssocID="{7A326D73-A661-4F05-B54F-5C8492467BD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46F3BA1-6ECB-4F17-B1B7-4A7652F98E8C}" type="pres">
      <dgm:prSet presAssocID="{4529CD85-5930-45A8-A5B7-36F7B7FD2D9B}" presName="spacer" presStyleCnt="0"/>
      <dgm:spPr/>
    </dgm:pt>
    <dgm:pt modelId="{8F0F6799-4320-499F-B416-AFBEE84A2E2E}" type="pres">
      <dgm:prSet presAssocID="{3D6EBD61-71DD-45B4-BAC0-074B4566FE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3FD6F37-F768-4996-824E-117BCBC67122}" type="pres">
      <dgm:prSet presAssocID="{C3E2385A-A043-41D8-A061-14F6BA5DDACE}" presName="spacer" presStyleCnt="0"/>
      <dgm:spPr/>
    </dgm:pt>
    <dgm:pt modelId="{C4A4C446-934A-4C9A-98C2-60DE3B4218C9}" type="pres">
      <dgm:prSet presAssocID="{731E588F-79D3-46A9-9D7D-CA17C1D2C72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57B422F-86EF-42AF-8E9E-DEF23033C7B2}" type="presOf" srcId="{AD452DA0-E789-42F0-9526-97BB49793479}" destId="{3A0104A9-057A-4EDC-A61F-56E7DC441281}" srcOrd="0" destOrd="0" presId="urn:microsoft.com/office/officeart/2005/8/layout/vList2"/>
    <dgm:cxn modelId="{3B966368-58F7-4D74-A1FD-FF72E8DCE88E}" srcId="{28613425-EF7C-4F33-AE0D-8970CD26986F}" destId="{7A326D73-A661-4F05-B54F-5C8492467BD9}" srcOrd="2" destOrd="0" parTransId="{02A64626-4BF6-427C-B3DF-8DC928D76172}" sibTransId="{4529CD85-5930-45A8-A5B7-36F7B7FD2D9B}"/>
    <dgm:cxn modelId="{37531A4E-A751-4736-A760-28F5D9631668}" srcId="{28613425-EF7C-4F33-AE0D-8970CD26986F}" destId="{3D6EBD61-71DD-45B4-BAC0-074B4566FE03}" srcOrd="3" destOrd="0" parTransId="{F2146C5A-E691-4C96-B5B0-91A1CCBA5715}" sibTransId="{C3E2385A-A043-41D8-A061-14F6BA5DDACE}"/>
    <dgm:cxn modelId="{CF3ECF56-D5BE-4691-8254-0142F161342B}" srcId="{28613425-EF7C-4F33-AE0D-8970CD26986F}" destId="{731E588F-79D3-46A9-9D7D-CA17C1D2C723}" srcOrd="4" destOrd="0" parTransId="{98EF2318-29D2-48C7-9180-9EA1640FE25F}" sibTransId="{AEF427EB-84CC-4E86-A6AC-270B174CFB9C}"/>
    <dgm:cxn modelId="{10B53A83-47D3-40A3-AD1C-AB9A4F4A5A12}" type="presOf" srcId="{3D6EBD61-71DD-45B4-BAC0-074B4566FE03}" destId="{8F0F6799-4320-499F-B416-AFBEE84A2E2E}" srcOrd="0" destOrd="0" presId="urn:microsoft.com/office/officeart/2005/8/layout/vList2"/>
    <dgm:cxn modelId="{EE28668E-B727-47BC-9DBD-A8BD9D597814}" type="presOf" srcId="{7A326D73-A661-4F05-B54F-5C8492467BD9}" destId="{3477B8F3-8A9F-4DEC-B733-0E8A9842D718}" srcOrd="0" destOrd="0" presId="urn:microsoft.com/office/officeart/2005/8/layout/vList2"/>
    <dgm:cxn modelId="{2F6D7C9C-7759-459A-8EAA-EE4DA883CA35}" type="presOf" srcId="{28613425-EF7C-4F33-AE0D-8970CD26986F}" destId="{624EFA61-66CD-4A74-B94D-6785C5907B9C}" srcOrd="0" destOrd="0" presId="urn:microsoft.com/office/officeart/2005/8/layout/vList2"/>
    <dgm:cxn modelId="{C03124C0-62AF-4057-ADB5-7BAEA792F5D2}" type="presOf" srcId="{731E588F-79D3-46A9-9D7D-CA17C1D2C723}" destId="{C4A4C446-934A-4C9A-98C2-60DE3B4218C9}" srcOrd="0" destOrd="0" presId="urn:microsoft.com/office/officeart/2005/8/layout/vList2"/>
    <dgm:cxn modelId="{0DABA4C8-C5F3-4402-A0B8-1BA285078160}" type="presOf" srcId="{F2A0550A-13A4-4A8F-8650-DAB865CDF631}" destId="{7F1285C2-2671-45AC-9D98-16C81E387051}" srcOrd="0" destOrd="0" presId="urn:microsoft.com/office/officeart/2005/8/layout/vList2"/>
    <dgm:cxn modelId="{F3C87EEC-D0CF-4F47-B99B-3CE19381D20E}" srcId="{28613425-EF7C-4F33-AE0D-8970CD26986F}" destId="{AD452DA0-E789-42F0-9526-97BB49793479}" srcOrd="1" destOrd="0" parTransId="{44CB6221-DA7D-454E-AE3D-6AE6E992D6DF}" sibTransId="{6CCACC25-5DA5-46A9-B99C-7E3A513FCF51}"/>
    <dgm:cxn modelId="{824845F9-ED06-447D-92F6-B7268261B0E7}" srcId="{28613425-EF7C-4F33-AE0D-8970CD26986F}" destId="{F2A0550A-13A4-4A8F-8650-DAB865CDF631}" srcOrd="0" destOrd="0" parTransId="{900D2E71-0D45-42F2-A852-0C7946B2CAEB}" sibTransId="{63B32EF5-BD02-4D89-91AA-20918B0ACB70}"/>
    <dgm:cxn modelId="{2C8736D5-225D-449E-BBF5-95F47F20CA68}" type="presParOf" srcId="{624EFA61-66CD-4A74-B94D-6785C5907B9C}" destId="{7F1285C2-2671-45AC-9D98-16C81E387051}" srcOrd="0" destOrd="0" presId="urn:microsoft.com/office/officeart/2005/8/layout/vList2"/>
    <dgm:cxn modelId="{6D9F2B94-0CFA-4667-B97E-653E78606854}" type="presParOf" srcId="{624EFA61-66CD-4A74-B94D-6785C5907B9C}" destId="{F28A19E6-1090-4AE4-AB59-823CC25D0C06}" srcOrd="1" destOrd="0" presId="urn:microsoft.com/office/officeart/2005/8/layout/vList2"/>
    <dgm:cxn modelId="{031CBA03-05AB-4D31-B2C8-1B477513DC2D}" type="presParOf" srcId="{624EFA61-66CD-4A74-B94D-6785C5907B9C}" destId="{3A0104A9-057A-4EDC-A61F-56E7DC441281}" srcOrd="2" destOrd="0" presId="urn:microsoft.com/office/officeart/2005/8/layout/vList2"/>
    <dgm:cxn modelId="{F049A569-FF7F-4F0D-BDAA-2E2999A3BF8B}" type="presParOf" srcId="{624EFA61-66CD-4A74-B94D-6785C5907B9C}" destId="{0CC51BE4-3ACE-4CAF-84C6-85A3F91A69D3}" srcOrd="3" destOrd="0" presId="urn:microsoft.com/office/officeart/2005/8/layout/vList2"/>
    <dgm:cxn modelId="{056F1EC7-08CE-47FF-8B25-457409A37416}" type="presParOf" srcId="{624EFA61-66CD-4A74-B94D-6785C5907B9C}" destId="{3477B8F3-8A9F-4DEC-B733-0E8A9842D718}" srcOrd="4" destOrd="0" presId="urn:microsoft.com/office/officeart/2005/8/layout/vList2"/>
    <dgm:cxn modelId="{EF20394E-1B4B-4667-8061-E3F871517FC9}" type="presParOf" srcId="{624EFA61-66CD-4A74-B94D-6785C5907B9C}" destId="{746F3BA1-6ECB-4F17-B1B7-4A7652F98E8C}" srcOrd="5" destOrd="0" presId="urn:microsoft.com/office/officeart/2005/8/layout/vList2"/>
    <dgm:cxn modelId="{FB062268-6A9D-4F91-B1C7-9E248CDAB969}" type="presParOf" srcId="{624EFA61-66CD-4A74-B94D-6785C5907B9C}" destId="{8F0F6799-4320-499F-B416-AFBEE84A2E2E}" srcOrd="6" destOrd="0" presId="urn:microsoft.com/office/officeart/2005/8/layout/vList2"/>
    <dgm:cxn modelId="{99832715-EEBC-49C5-A5D6-A370F34DDDD9}" type="presParOf" srcId="{624EFA61-66CD-4A74-B94D-6785C5907B9C}" destId="{33FD6F37-F768-4996-824E-117BCBC67122}" srcOrd="7" destOrd="0" presId="urn:microsoft.com/office/officeart/2005/8/layout/vList2"/>
    <dgm:cxn modelId="{210315A9-984C-48BB-9F26-A402DBF5BEAC}" type="presParOf" srcId="{624EFA61-66CD-4A74-B94D-6785C5907B9C}" destId="{C4A4C446-934A-4C9A-98C2-60DE3B4218C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1025A-66C9-4F1C-9422-4642CBC9E24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639109-0F14-47F7-BA2D-F095403E43FC}">
      <dgm:prSet/>
      <dgm:spPr/>
      <dgm:t>
        <a:bodyPr/>
        <a:lstStyle/>
        <a:p>
          <a:r>
            <a:rPr lang="hr-HR"/>
            <a:t>OpenAI koristi podatke koje unosimo za treniranje svojih modela samo na besplatnoj verziji</a:t>
          </a:r>
          <a:endParaRPr lang="en-US"/>
        </a:p>
      </dgm:t>
    </dgm:pt>
    <dgm:pt modelId="{617767D1-012C-44EF-A8F0-409A6CAF3490}" type="parTrans" cxnId="{ED26E7F2-09F9-4D12-B759-E28A96DF1A2F}">
      <dgm:prSet/>
      <dgm:spPr/>
      <dgm:t>
        <a:bodyPr/>
        <a:lstStyle/>
        <a:p>
          <a:endParaRPr lang="en-US"/>
        </a:p>
      </dgm:t>
    </dgm:pt>
    <dgm:pt modelId="{C244B588-864F-47A3-A894-3BB9AC1F1D97}" type="sibTrans" cxnId="{ED26E7F2-09F9-4D12-B759-E28A96DF1A2F}">
      <dgm:prSet/>
      <dgm:spPr/>
      <dgm:t>
        <a:bodyPr/>
        <a:lstStyle/>
        <a:p>
          <a:endParaRPr lang="en-US"/>
        </a:p>
      </dgm:t>
    </dgm:pt>
    <dgm:pt modelId="{13B74859-CD57-4813-8D71-371A06A985B9}">
      <dgm:prSet/>
      <dgm:spPr/>
      <dgm:t>
        <a:bodyPr/>
        <a:lstStyle/>
        <a:p>
          <a:r>
            <a:rPr lang="hr-HR"/>
            <a:t>OpenAI je usklađen sa GDPR i CCPA</a:t>
          </a:r>
          <a:endParaRPr lang="en-US"/>
        </a:p>
      </dgm:t>
    </dgm:pt>
    <dgm:pt modelId="{F55C1FFD-0321-4903-AC5C-CB5BB15C28CD}" type="parTrans" cxnId="{3FC9D6BF-CE15-4E63-B6B8-1B2BF31DE630}">
      <dgm:prSet/>
      <dgm:spPr/>
      <dgm:t>
        <a:bodyPr/>
        <a:lstStyle/>
        <a:p>
          <a:endParaRPr lang="en-US"/>
        </a:p>
      </dgm:t>
    </dgm:pt>
    <dgm:pt modelId="{C90E2041-7FCA-452E-BF76-406C4FBD22A5}" type="sibTrans" cxnId="{3FC9D6BF-CE15-4E63-B6B8-1B2BF31DE630}">
      <dgm:prSet/>
      <dgm:spPr/>
      <dgm:t>
        <a:bodyPr/>
        <a:lstStyle/>
        <a:p>
          <a:endParaRPr lang="en-US"/>
        </a:p>
      </dgm:t>
    </dgm:pt>
    <dgm:pt modelId="{53D5BAC0-09DC-4256-BCB5-B6E8BA7DF14F}">
      <dgm:prSet/>
      <dgm:spPr/>
      <dgm:t>
        <a:bodyPr/>
        <a:lstStyle/>
        <a:p>
          <a:r>
            <a:rPr lang="hr-HR"/>
            <a:t>Bitno je NE izlagati privatne ili osjetljive podatke modelu</a:t>
          </a:r>
          <a:endParaRPr lang="en-US"/>
        </a:p>
      </dgm:t>
    </dgm:pt>
    <dgm:pt modelId="{621F1C67-DD6F-4FC2-8DDE-318E09459387}" type="parTrans" cxnId="{8ED901E9-EE50-4C64-B39D-834B73A877C4}">
      <dgm:prSet/>
      <dgm:spPr/>
      <dgm:t>
        <a:bodyPr/>
        <a:lstStyle/>
        <a:p>
          <a:endParaRPr lang="en-US"/>
        </a:p>
      </dgm:t>
    </dgm:pt>
    <dgm:pt modelId="{02691F95-C953-41F0-A5CA-780EDFF39A14}" type="sibTrans" cxnId="{8ED901E9-EE50-4C64-B39D-834B73A877C4}">
      <dgm:prSet/>
      <dgm:spPr/>
      <dgm:t>
        <a:bodyPr/>
        <a:lstStyle/>
        <a:p>
          <a:endParaRPr lang="en-US"/>
        </a:p>
      </dgm:t>
    </dgm:pt>
    <dgm:pt modelId="{57C07B6B-7C1F-4E46-B0EA-BCAA12A26D4F}" type="pres">
      <dgm:prSet presAssocID="{D441025A-66C9-4F1C-9422-4642CBC9E2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3F8D1F-58B2-4FE2-BD98-295DD2948EB2}" type="pres">
      <dgm:prSet presAssocID="{EC639109-0F14-47F7-BA2D-F095403E43FC}" presName="hierRoot1" presStyleCnt="0"/>
      <dgm:spPr/>
    </dgm:pt>
    <dgm:pt modelId="{BBD532E9-858A-4A74-AB82-82C3AB404D32}" type="pres">
      <dgm:prSet presAssocID="{EC639109-0F14-47F7-BA2D-F095403E43FC}" presName="composite" presStyleCnt="0"/>
      <dgm:spPr/>
    </dgm:pt>
    <dgm:pt modelId="{7F0D7ED6-E958-4F80-8B74-3C29EAC2A91B}" type="pres">
      <dgm:prSet presAssocID="{EC639109-0F14-47F7-BA2D-F095403E43FC}" presName="background" presStyleLbl="node0" presStyleIdx="0" presStyleCnt="3"/>
      <dgm:spPr/>
    </dgm:pt>
    <dgm:pt modelId="{D91C286C-EC95-44BE-84A1-DF293793ED1E}" type="pres">
      <dgm:prSet presAssocID="{EC639109-0F14-47F7-BA2D-F095403E43FC}" presName="text" presStyleLbl="fgAcc0" presStyleIdx="0" presStyleCnt="3">
        <dgm:presLayoutVars>
          <dgm:chPref val="3"/>
        </dgm:presLayoutVars>
      </dgm:prSet>
      <dgm:spPr/>
    </dgm:pt>
    <dgm:pt modelId="{B5E2EC74-2B81-42AF-81A9-36369E7ECF52}" type="pres">
      <dgm:prSet presAssocID="{EC639109-0F14-47F7-BA2D-F095403E43FC}" presName="hierChild2" presStyleCnt="0"/>
      <dgm:spPr/>
    </dgm:pt>
    <dgm:pt modelId="{55BF4599-FDE7-442E-9C37-78F066D25CBD}" type="pres">
      <dgm:prSet presAssocID="{13B74859-CD57-4813-8D71-371A06A985B9}" presName="hierRoot1" presStyleCnt="0"/>
      <dgm:spPr/>
    </dgm:pt>
    <dgm:pt modelId="{7DA79511-75F9-47E1-B06A-2393FD54F968}" type="pres">
      <dgm:prSet presAssocID="{13B74859-CD57-4813-8D71-371A06A985B9}" presName="composite" presStyleCnt="0"/>
      <dgm:spPr/>
    </dgm:pt>
    <dgm:pt modelId="{47FFF506-0A74-429F-9CE4-16E93B7CC4BA}" type="pres">
      <dgm:prSet presAssocID="{13B74859-CD57-4813-8D71-371A06A985B9}" presName="background" presStyleLbl="node0" presStyleIdx="1" presStyleCnt="3"/>
      <dgm:spPr/>
    </dgm:pt>
    <dgm:pt modelId="{D516C3C2-D58C-49BD-95AC-3C5B2E8A2231}" type="pres">
      <dgm:prSet presAssocID="{13B74859-CD57-4813-8D71-371A06A985B9}" presName="text" presStyleLbl="fgAcc0" presStyleIdx="1" presStyleCnt="3">
        <dgm:presLayoutVars>
          <dgm:chPref val="3"/>
        </dgm:presLayoutVars>
      </dgm:prSet>
      <dgm:spPr/>
    </dgm:pt>
    <dgm:pt modelId="{8F7F017E-49E9-4BBE-9161-3A3521A5C53D}" type="pres">
      <dgm:prSet presAssocID="{13B74859-CD57-4813-8D71-371A06A985B9}" presName="hierChild2" presStyleCnt="0"/>
      <dgm:spPr/>
    </dgm:pt>
    <dgm:pt modelId="{DF3B2408-9A87-4B6D-B638-F5F4C49EFEAB}" type="pres">
      <dgm:prSet presAssocID="{53D5BAC0-09DC-4256-BCB5-B6E8BA7DF14F}" presName="hierRoot1" presStyleCnt="0"/>
      <dgm:spPr/>
    </dgm:pt>
    <dgm:pt modelId="{4A4FE64D-684A-468C-ACC8-C293602F9884}" type="pres">
      <dgm:prSet presAssocID="{53D5BAC0-09DC-4256-BCB5-B6E8BA7DF14F}" presName="composite" presStyleCnt="0"/>
      <dgm:spPr/>
    </dgm:pt>
    <dgm:pt modelId="{818B2B26-4FF0-499C-AADE-9E29C3D17E73}" type="pres">
      <dgm:prSet presAssocID="{53D5BAC0-09DC-4256-BCB5-B6E8BA7DF14F}" presName="background" presStyleLbl="node0" presStyleIdx="2" presStyleCnt="3"/>
      <dgm:spPr/>
    </dgm:pt>
    <dgm:pt modelId="{39097CB9-661B-45A0-A4B4-553A2ED61999}" type="pres">
      <dgm:prSet presAssocID="{53D5BAC0-09DC-4256-BCB5-B6E8BA7DF14F}" presName="text" presStyleLbl="fgAcc0" presStyleIdx="2" presStyleCnt="3">
        <dgm:presLayoutVars>
          <dgm:chPref val="3"/>
        </dgm:presLayoutVars>
      </dgm:prSet>
      <dgm:spPr/>
    </dgm:pt>
    <dgm:pt modelId="{4B0A6A71-0427-4EB7-976C-0C8D59BA89FE}" type="pres">
      <dgm:prSet presAssocID="{53D5BAC0-09DC-4256-BCB5-B6E8BA7DF14F}" presName="hierChild2" presStyleCnt="0"/>
      <dgm:spPr/>
    </dgm:pt>
  </dgm:ptLst>
  <dgm:cxnLst>
    <dgm:cxn modelId="{68FAB200-8110-43D8-82DA-C2C1878F3014}" type="presOf" srcId="{13B74859-CD57-4813-8D71-371A06A985B9}" destId="{D516C3C2-D58C-49BD-95AC-3C5B2E8A2231}" srcOrd="0" destOrd="0" presId="urn:microsoft.com/office/officeart/2005/8/layout/hierarchy1"/>
    <dgm:cxn modelId="{988FD560-4A5F-4CC0-A05F-8FEC291B7AF5}" type="presOf" srcId="{EC639109-0F14-47F7-BA2D-F095403E43FC}" destId="{D91C286C-EC95-44BE-84A1-DF293793ED1E}" srcOrd="0" destOrd="0" presId="urn:microsoft.com/office/officeart/2005/8/layout/hierarchy1"/>
    <dgm:cxn modelId="{43AE2049-328B-4665-8409-1EB38A936CDD}" type="presOf" srcId="{D441025A-66C9-4F1C-9422-4642CBC9E24D}" destId="{57C07B6B-7C1F-4E46-B0EA-BCAA12A26D4F}" srcOrd="0" destOrd="0" presId="urn:microsoft.com/office/officeart/2005/8/layout/hierarchy1"/>
    <dgm:cxn modelId="{3FC9D6BF-CE15-4E63-B6B8-1B2BF31DE630}" srcId="{D441025A-66C9-4F1C-9422-4642CBC9E24D}" destId="{13B74859-CD57-4813-8D71-371A06A985B9}" srcOrd="1" destOrd="0" parTransId="{F55C1FFD-0321-4903-AC5C-CB5BB15C28CD}" sibTransId="{C90E2041-7FCA-452E-BF76-406C4FBD22A5}"/>
    <dgm:cxn modelId="{F29390C9-5432-4992-9E51-6C9D796DE171}" type="presOf" srcId="{53D5BAC0-09DC-4256-BCB5-B6E8BA7DF14F}" destId="{39097CB9-661B-45A0-A4B4-553A2ED61999}" srcOrd="0" destOrd="0" presId="urn:microsoft.com/office/officeart/2005/8/layout/hierarchy1"/>
    <dgm:cxn modelId="{8ED901E9-EE50-4C64-B39D-834B73A877C4}" srcId="{D441025A-66C9-4F1C-9422-4642CBC9E24D}" destId="{53D5BAC0-09DC-4256-BCB5-B6E8BA7DF14F}" srcOrd="2" destOrd="0" parTransId="{621F1C67-DD6F-4FC2-8DDE-318E09459387}" sibTransId="{02691F95-C953-41F0-A5CA-780EDFF39A14}"/>
    <dgm:cxn modelId="{ED26E7F2-09F9-4D12-B759-E28A96DF1A2F}" srcId="{D441025A-66C9-4F1C-9422-4642CBC9E24D}" destId="{EC639109-0F14-47F7-BA2D-F095403E43FC}" srcOrd="0" destOrd="0" parTransId="{617767D1-012C-44EF-A8F0-409A6CAF3490}" sibTransId="{C244B588-864F-47A3-A894-3BB9AC1F1D97}"/>
    <dgm:cxn modelId="{486DACEE-16ED-4A10-9A08-5C8F0808C857}" type="presParOf" srcId="{57C07B6B-7C1F-4E46-B0EA-BCAA12A26D4F}" destId="{453F8D1F-58B2-4FE2-BD98-295DD2948EB2}" srcOrd="0" destOrd="0" presId="urn:microsoft.com/office/officeart/2005/8/layout/hierarchy1"/>
    <dgm:cxn modelId="{3BD2489C-718F-4A63-A6F5-BB07EEB60092}" type="presParOf" srcId="{453F8D1F-58B2-4FE2-BD98-295DD2948EB2}" destId="{BBD532E9-858A-4A74-AB82-82C3AB404D32}" srcOrd="0" destOrd="0" presId="urn:microsoft.com/office/officeart/2005/8/layout/hierarchy1"/>
    <dgm:cxn modelId="{0007C3D7-D363-4785-B7A3-A847A1164AC7}" type="presParOf" srcId="{BBD532E9-858A-4A74-AB82-82C3AB404D32}" destId="{7F0D7ED6-E958-4F80-8B74-3C29EAC2A91B}" srcOrd="0" destOrd="0" presId="urn:microsoft.com/office/officeart/2005/8/layout/hierarchy1"/>
    <dgm:cxn modelId="{E81BFCC2-5A33-46AE-892B-5D54DA0E278A}" type="presParOf" srcId="{BBD532E9-858A-4A74-AB82-82C3AB404D32}" destId="{D91C286C-EC95-44BE-84A1-DF293793ED1E}" srcOrd="1" destOrd="0" presId="urn:microsoft.com/office/officeart/2005/8/layout/hierarchy1"/>
    <dgm:cxn modelId="{496B730D-58D8-4E7A-8DAA-F1217BF67841}" type="presParOf" srcId="{453F8D1F-58B2-4FE2-BD98-295DD2948EB2}" destId="{B5E2EC74-2B81-42AF-81A9-36369E7ECF52}" srcOrd="1" destOrd="0" presId="urn:microsoft.com/office/officeart/2005/8/layout/hierarchy1"/>
    <dgm:cxn modelId="{9C9B76DB-F16C-4678-8FAE-B047770CB37D}" type="presParOf" srcId="{57C07B6B-7C1F-4E46-B0EA-BCAA12A26D4F}" destId="{55BF4599-FDE7-442E-9C37-78F066D25CBD}" srcOrd="1" destOrd="0" presId="urn:microsoft.com/office/officeart/2005/8/layout/hierarchy1"/>
    <dgm:cxn modelId="{F68F9F5F-6F59-47FF-82F1-E95ECDF4597D}" type="presParOf" srcId="{55BF4599-FDE7-442E-9C37-78F066D25CBD}" destId="{7DA79511-75F9-47E1-B06A-2393FD54F968}" srcOrd="0" destOrd="0" presId="urn:microsoft.com/office/officeart/2005/8/layout/hierarchy1"/>
    <dgm:cxn modelId="{2BC4F06A-25D0-4ADA-B493-5785B2B66638}" type="presParOf" srcId="{7DA79511-75F9-47E1-B06A-2393FD54F968}" destId="{47FFF506-0A74-429F-9CE4-16E93B7CC4BA}" srcOrd="0" destOrd="0" presId="urn:microsoft.com/office/officeart/2005/8/layout/hierarchy1"/>
    <dgm:cxn modelId="{B341CD48-6F79-4ED3-817F-2A2940E86A31}" type="presParOf" srcId="{7DA79511-75F9-47E1-B06A-2393FD54F968}" destId="{D516C3C2-D58C-49BD-95AC-3C5B2E8A2231}" srcOrd="1" destOrd="0" presId="urn:microsoft.com/office/officeart/2005/8/layout/hierarchy1"/>
    <dgm:cxn modelId="{63BAC35B-8ECF-40BE-9277-A8B588F48E16}" type="presParOf" srcId="{55BF4599-FDE7-442E-9C37-78F066D25CBD}" destId="{8F7F017E-49E9-4BBE-9161-3A3521A5C53D}" srcOrd="1" destOrd="0" presId="urn:microsoft.com/office/officeart/2005/8/layout/hierarchy1"/>
    <dgm:cxn modelId="{ACEA752D-FAB0-436D-8807-E0A0CEC2DE6B}" type="presParOf" srcId="{57C07B6B-7C1F-4E46-B0EA-BCAA12A26D4F}" destId="{DF3B2408-9A87-4B6D-B638-F5F4C49EFEAB}" srcOrd="2" destOrd="0" presId="urn:microsoft.com/office/officeart/2005/8/layout/hierarchy1"/>
    <dgm:cxn modelId="{4069F03A-FDC6-4E18-8128-500FFB891F92}" type="presParOf" srcId="{DF3B2408-9A87-4B6D-B638-F5F4C49EFEAB}" destId="{4A4FE64D-684A-468C-ACC8-C293602F9884}" srcOrd="0" destOrd="0" presId="urn:microsoft.com/office/officeart/2005/8/layout/hierarchy1"/>
    <dgm:cxn modelId="{41D59694-7D77-4EA9-B537-22DDDD4EAD37}" type="presParOf" srcId="{4A4FE64D-684A-468C-ACC8-C293602F9884}" destId="{818B2B26-4FF0-499C-AADE-9E29C3D17E73}" srcOrd="0" destOrd="0" presId="urn:microsoft.com/office/officeart/2005/8/layout/hierarchy1"/>
    <dgm:cxn modelId="{4A301E35-A074-4C42-BC2E-E7CA00346149}" type="presParOf" srcId="{4A4FE64D-684A-468C-ACC8-C293602F9884}" destId="{39097CB9-661B-45A0-A4B4-553A2ED61999}" srcOrd="1" destOrd="0" presId="urn:microsoft.com/office/officeart/2005/8/layout/hierarchy1"/>
    <dgm:cxn modelId="{14D518E7-55B1-4590-8555-7BC7B447DE0B}" type="presParOf" srcId="{DF3B2408-9A87-4B6D-B638-F5F4C49EFEAB}" destId="{4B0A6A71-0427-4EB7-976C-0C8D59BA89F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285C2-2671-45AC-9D98-16C81E387051}">
      <dsp:nvSpPr>
        <dsp:cNvPr id="0" name=""/>
        <dsp:cNvSpPr/>
      </dsp:nvSpPr>
      <dsp:spPr>
        <a:xfrm>
          <a:off x="0" y="43494"/>
          <a:ext cx="10018712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/>
            <a:t>GPT-3.5-turbo – 175 milijarde</a:t>
          </a:r>
          <a:endParaRPr lang="en-US" sz="3800" kern="1200"/>
        </a:p>
      </dsp:txBody>
      <dsp:txXfrm>
        <a:off x="44492" y="87986"/>
        <a:ext cx="9929728" cy="822446"/>
      </dsp:txXfrm>
    </dsp:sp>
    <dsp:sp modelId="{3A0104A9-057A-4EDC-A61F-56E7DC441281}">
      <dsp:nvSpPr>
        <dsp:cNvPr id="0" name=""/>
        <dsp:cNvSpPr/>
      </dsp:nvSpPr>
      <dsp:spPr>
        <a:xfrm>
          <a:off x="0" y="1064364"/>
          <a:ext cx="10018712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/>
            <a:t>GPT -4 – nepoznato</a:t>
          </a:r>
          <a:endParaRPr lang="en-US" sz="3800" kern="1200"/>
        </a:p>
      </dsp:txBody>
      <dsp:txXfrm>
        <a:off x="44492" y="1108856"/>
        <a:ext cx="9929728" cy="822446"/>
      </dsp:txXfrm>
    </dsp:sp>
    <dsp:sp modelId="{3477B8F3-8A9F-4DEC-B733-0E8A9842D718}">
      <dsp:nvSpPr>
        <dsp:cNvPr id="0" name=""/>
        <dsp:cNvSpPr/>
      </dsp:nvSpPr>
      <dsp:spPr>
        <a:xfrm>
          <a:off x="0" y="2085234"/>
          <a:ext cx="10018712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/>
            <a:t>Llama (Meta) – 8, 7 i 400 milijardi</a:t>
          </a:r>
          <a:endParaRPr lang="en-US" sz="3800" kern="1200"/>
        </a:p>
      </dsp:txBody>
      <dsp:txXfrm>
        <a:off x="44492" y="2129726"/>
        <a:ext cx="9929728" cy="822446"/>
      </dsp:txXfrm>
    </dsp:sp>
    <dsp:sp modelId="{8F0F6799-4320-499F-B416-AFBEE84A2E2E}">
      <dsp:nvSpPr>
        <dsp:cNvPr id="0" name=""/>
        <dsp:cNvSpPr/>
      </dsp:nvSpPr>
      <dsp:spPr>
        <a:xfrm>
          <a:off x="0" y="3106104"/>
          <a:ext cx="10018712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/>
            <a:t>Claude – nepoznato</a:t>
          </a:r>
          <a:endParaRPr lang="en-US" sz="3800" kern="1200"/>
        </a:p>
      </dsp:txBody>
      <dsp:txXfrm>
        <a:off x="44492" y="3150596"/>
        <a:ext cx="9929728" cy="822446"/>
      </dsp:txXfrm>
    </dsp:sp>
    <dsp:sp modelId="{C4A4C446-934A-4C9A-98C2-60DE3B4218C9}">
      <dsp:nvSpPr>
        <dsp:cNvPr id="0" name=""/>
        <dsp:cNvSpPr/>
      </dsp:nvSpPr>
      <dsp:spPr>
        <a:xfrm>
          <a:off x="0" y="4126974"/>
          <a:ext cx="10018712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/>
            <a:t>Mixtral – 20 milijardi</a:t>
          </a:r>
          <a:endParaRPr lang="en-US" sz="3800" kern="1200"/>
        </a:p>
      </dsp:txBody>
      <dsp:txXfrm>
        <a:off x="44492" y="4171466"/>
        <a:ext cx="9929728" cy="822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D7ED6-E958-4F80-8B74-3C29EAC2A91B}">
      <dsp:nvSpPr>
        <dsp:cNvPr id="0" name=""/>
        <dsp:cNvSpPr/>
      </dsp:nvSpPr>
      <dsp:spPr>
        <a:xfrm>
          <a:off x="0" y="533747"/>
          <a:ext cx="2740027" cy="1739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C286C-EC95-44BE-84A1-DF293793ED1E}">
      <dsp:nvSpPr>
        <dsp:cNvPr id="0" name=""/>
        <dsp:cNvSpPr/>
      </dsp:nvSpPr>
      <dsp:spPr>
        <a:xfrm>
          <a:off x="304447" y="822972"/>
          <a:ext cx="2740027" cy="1739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OpenAI koristi podatke koje unosimo za treniranje svojih modela samo na besplatnoj verziji</a:t>
          </a:r>
          <a:endParaRPr lang="en-US" sz="2100" kern="1200"/>
        </a:p>
      </dsp:txBody>
      <dsp:txXfrm>
        <a:off x="355407" y="873932"/>
        <a:ext cx="2638107" cy="1637997"/>
      </dsp:txXfrm>
    </dsp:sp>
    <dsp:sp modelId="{47FFF506-0A74-429F-9CE4-16E93B7CC4BA}">
      <dsp:nvSpPr>
        <dsp:cNvPr id="0" name=""/>
        <dsp:cNvSpPr/>
      </dsp:nvSpPr>
      <dsp:spPr>
        <a:xfrm>
          <a:off x="3348922" y="533747"/>
          <a:ext cx="2740027" cy="1739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6C3C2-D58C-49BD-95AC-3C5B2E8A2231}">
      <dsp:nvSpPr>
        <dsp:cNvPr id="0" name=""/>
        <dsp:cNvSpPr/>
      </dsp:nvSpPr>
      <dsp:spPr>
        <a:xfrm>
          <a:off x="3653369" y="822972"/>
          <a:ext cx="2740027" cy="1739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OpenAI je usklađen sa GDPR i CCPA</a:t>
          </a:r>
          <a:endParaRPr lang="en-US" sz="2100" kern="1200"/>
        </a:p>
      </dsp:txBody>
      <dsp:txXfrm>
        <a:off x="3704329" y="873932"/>
        <a:ext cx="2638107" cy="1637997"/>
      </dsp:txXfrm>
    </dsp:sp>
    <dsp:sp modelId="{818B2B26-4FF0-499C-AADE-9E29C3D17E73}">
      <dsp:nvSpPr>
        <dsp:cNvPr id="0" name=""/>
        <dsp:cNvSpPr/>
      </dsp:nvSpPr>
      <dsp:spPr>
        <a:xfrm>
          <a:off x="6697844" y="533747"/>
          <a:ext cx="2740027" cy="1739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97CB9-661B-45A0-A4B4-553A2ED61999}">
      <dsp:nvSpPr>
        <dsp:cNvPr id="0" name=""/>
        <dsp:cNvSpPr/>
      </dsp:nvSpPr>
      <dsp:spPr>
        <a:xfrm>
          <a:off x="7002291" y="822972"/>
          <a:ext cx="2740027" cy="1739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Bitno je NE izlagati privatne ili osjetljive podatke modelu</a:t>
          </a:r>
          <a:endParaRPr lang="en-US" sz="2100" kern="1200"/>
        </a:p>
      </dsp:txBody>
      <dsp:txXfrm>
        <a:off x="7053251" y="873932"/>
        <a:ext cx="2638107" cy="1637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16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9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4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6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56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0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2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57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2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9" y="29051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7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67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15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5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1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8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646772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0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/awesome-chatgpt-prompts/blob/main/prompts.csv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5377" y="1380068"/>
            <a:ext cx="6987646" cy="2616199"/>
          </a:xfrm>
        </p:spPr>
        <p:txBody>
          <a:bodyPr>
            <a:normAutofit/>
          </a:bodyPr>
          <a:lstStyle/>
          <a:p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Uvod u AI i </a:t>
            </a:r>
            <a:r>
              <a:rPr lang="hr-HR" sz="4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ChatGPT</a:t>
            </a:r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Svakodnevna Primjena za Početnike</a:t>
            </a:r>
            <a:endParaRPr lang="sl-SI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719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BE13223-D3D1-42C5-B4C3-6ECA53585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A891607-F768-41F9-A2E9-BB38370DE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FFDBE37-1DFE-4594-9095-CF67C8A11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17ED4D4-301C-4B04-A0BA-3E375BF76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38DC08-E258-4B63-8732-1347A7250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03EEC3E-6C68-4D71-8D2F-9EF6065C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25FF1C4-BA3B-45E8-907B-A362C65A7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B4992591-BDF9-48EB-96F7-995A947B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62" y="548475"/>
            <a:ext cx="9552368" cy="15043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Sučelje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funkcionalnost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ChatGPT-a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DD260B-518C-E9FA-4EC9-C77D007DB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1" y="2374124"/>
            <a:ext cx="3333496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Pregled korisničkog sučelja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Funkcije ključnih gumba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Radnje i značajke unutar chata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Ograničenje znanja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Mogućnosti web pretraživanja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Razumijevanje tokena i korištenja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Razmatranja o autorskim pravima</a:t>
            </a:r>
          </a:p>
        </p:txBody>
      </p:sp>
      <p:pic>
        <p:nvPicPr>
          <p:cNvPr id="4" name="Rezervirano mjesto sadržaja 3" descr="Slika na kojoj se prikazuje snimka zaslona, tekst, Multimedijski softver, softver">
            <a:extLst>
              <a:ext uri="{FF2B5EF4-FFF2-40B4-BE49-F238E27FC236}">
                <a16:creationId xmlns:a16="http://schemas.microsoft.com/office/drawing/2014/main" id="{13A76A40-8699-2033-F324-42022563C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25" y="2312043"/>
            <a:ext cx="6240990" cy="324531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4250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285" y="314632"/>
            <a:ext cx="6072590" cy="1504335"/>
          </a:xfrm>
        </p:spPr>
        <p:txBody>
          <a:bodyPr>
            <a:noAutofit/>
          </a:bodyPr>
          <a:lstStyle/>
          <a:p>
            <a:r>
              <a:rPr lang="sl-SI" sz="4800" b="1" dirty="0">
                <a:latin typeface="Calibri" panose="020F0502020204030204" pitchFamily="34" charset="0"/>
                <a:cs typeface="Calibri" panose="020F0502020204030204" pitchFamily="34" charset="0"/>
              </a:rPr>
              <a:t>Upiti sa datotekama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9F1464C-3A5B-96D7-D9D5-1B34CBB4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196" y="2616465"/>
            <a:ext cx="3333496" cy="3124201"/>
          </a:xfrm>
        </p:spPr>
        <p:txBody>
          <a:bodyPr anchor="t">
            <a:normAutofit/>
          </a:bodyPr>
          <a:lstStyle/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Generiranje, iteracija i analiza slika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 sadržaja iz vlastitih datoteka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 tablica i grafikona</a:t>
            </a:r>
          </a:p>
        </p:txBody>
      </p:sp>
      <p:pic>
        <p:nvPicPr>
          <p:cNvPr id="7" name="Slika 6" descr="Slika na kojoj se prikazuje tekst, rukopis, dizajn&#10;&#10;Opis je automatski generiran">
            <a:extLst>
              <a:ext uri="{FF2B5EF4-FFF2-40B4-BE49-F238E27FC236}">
                <a16:creationId xmlns:a16="http://schemas.microsoft.com/office/drawing/2014/main" id="{4CC062FC-640E-F078-A3A9-AF355231C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8" y="1818967"/>
            <a:ext cx="6240990" cy="35729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696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992591-BDF9-48EB-96F7-995A947B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7" y="685800"/>
            <a:ext cx="10814048" cy="17525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Inženjerstvo upita i optimizacija odgovora 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DD260B-518C-E9FA-4EC9-C77D007DBB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Najbolje prakse za inženjerstvo upita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Pružanje konteksta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Specificiranje ulaznih i izlaznih formata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Korištenje primjera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Podešavanje postavki modela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Referenca sa primjerima upita: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Link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id="{882A251F-E9E0-EDB5-D759-53E3CF3AC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7967" y="1924050"/>
            <a:ext cx="4895056" cy="3867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Character from Movie/Book/Anything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want you to act like {character} from {series}. I want you to respond and answer like {character} using the tone, manner and vocabulary {character} would use. Do not write any explanations. Only answer like {character}. You must know all of the knowledge of {character}. My first sentence is "Hi {character}."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6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633" y="424543"/>
            <a:ext cx="10018713" cy="1752599"/>
          </a:xfrm>
        </p:spPr>
        <p:txBody>
          <a:bodyPr>
            <a:normAutofit/>
          </a:bodyPr>
          <a:lstStyle/>
          <a:p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Radionica praktičnih primjena</a:t>
            </a:r>
            <a:endParaRPr lang="sl-SI" sz="4800" b="1" dirty="0"/>
          </a:p>
        </p:txBody>
      </p:sp>
      <p:pic>
        <p:nvPicPr>
          <p:cNvPr id="7" name="Rezervirano mjesto sadržaja 5" descr="Slika na kojoj se prikazuje elektronika, strujni krug, tekst, elektroničko inženjerstvo&#10;&#10;Opis je automatski generiran">
            <a:extLst>
              <a:ext uri="{FF2B5EF4-FFF2-40B4-BE49-F238E27FC236}">
                <a16:creationId xmlns:a16="http://schemas.microsoft.com/office/drawing/2014/main" id="{DB8E7778-A6FB-5D2F-C9EB-19DBB150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22"/>
          <a:stretch/>
        </p:blipFill>
        <p:spPr>
          <a:xfrm>
            <a:off x="2683213" y="2243737"/>
            <a:ext cx="7487555" cy="372843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8893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751" y="445261"/>
            <a:ext cx="7940351" cy="1504335"/>
          </a:xfrm>
        </p:spPr>
        <p:txBody>
          <a:bodyPr>
            <a:noAutofit/>
          </a:bodyPr>
          <a:lstStyle/>
          <a:p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pretraživanje uz AI</a:t>
            </a:r>
            <a:endParaRPr lang="sl-SI" sz="4800" b="1" dirty="0"/>
          </a:p>
        </p:txBody>
      </p:sp>
      <p:pic>
        <p:nvPicPr>
          <p:cNvPr id="5" name="Slika 4" descr="Slika na kojoj se prikazuje tekst, snimka zaslona, sat, krug&#10;&#10;Opis je automatski generiran">
            <a:extLst>
              <a:ext uri="{FF2B5EF4-FFF2-40B4-BE49-F238E27FC236}">
                <a16:creationId xmlns:a16="http://schemas.microsoft.com/office/drawing/2014/main" id="{E166CCBC-6D2E-8ED6-0015-E692A02FE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10" y="2097646"/>
            <a:ext cx="5122938" cy="293288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Rezervirano mjesto sadržaja 9" descr="Slika na kojoj se prikazuje Font, grafika, logotip, bijelo&#10;&#10;Opis je automatski generiran">
            <a:extLst>
              <a:ext uri="{FF2B5EF4-FFF2-40B4-BE49-F238E27FC236}">
                <a16:creationId xmlns:a16="http://schemas.microsoft.com/office/drawing/2014/main" id="{425879CD-6533-730B-BE7B-07C5B04E0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4" y="2522593"/>
            <a:ext cx="2401077" cy="1812813"/>
          </a:xfrm>
        </p:spPr>
      </p:pic>
    </p:spTree>
    <p:extLst>
      <p:ext uri="{BB962C8B-B14F-4D97-AF65-F5344CB8AC3E}">
        <p14:creationId xmlns:p14="http://schemas.microsoft.com/office/powerpoint/2010/main" val="94642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633" y="424543"/>
            <a:ext cx="10018713" cy="1752599"/>
          </a:xfrm>
        </p:spPr>
        <p:txBody>
          <a:bodyPr>
            <a:normAutofit/>
          </a:bodyPr>
          <a:lstStyle/>
          <a:p>
            <a:r>
              <a:rPr lang="en-US" sz="4800" b="1" dirty="0"/>
              <a:t>GPT </a:t>
            </a:r>
            <a:r>
              <a:rPr lang="en-US" sz="4800" b="1" dirty="0" err="1"/>
              <a:t>i</a:t>
            </a:r>
            <a:r>
              <a:rPr lang="en-US" sz="4800" b="1" dirty="0"/>
              <a:t> </a:t>
            </a:r>
            <a:r>
              <a:rPr lang="en-US" sz="4800" b="1" dirty="0" err="1"/>
              <a:t>proizvoljno</a:t>
            </a:r>
            <a:r>
              <a:rPr lang="en-US" sz="4800" b="1" dirty="0"/>
              <a:t> </a:t>
            </a:r>
            <a:r>
              <a:rPr lang="en-US" sz="4800" b="1" dirty="0" err="1"/>
              <a:t>znanje</a:t>
            </a:r>
            <a:endParaRPr lang="sl-SI" sz="4800" b="1" dirty="0"/>
          </a:p>
        </p:txBody>
      </p:sp>
      <p:pic>
        <p:nvPicPr>
          <p:cNvPr id="4" name="Slika 3" descr="Slika na kojoj se prikazuje tekst, elektronika, snimka zaslona, ljubičasto&#10;&#10;Opis je automatski generiran">
            <a:extLst>
              <a:ext uri="{FF2B5EF4-FFF2-40B4-BE49-F238E27FC236}">
                <a16:creationId xmlns:a16="http://schemas.microsoft.com/office/drawing/2014/main" id="{5E972CC1-806E-14EF-C419-99759B2BB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20" y="2177142"/>
            <a:ext cx="7033338" cy="40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6DE4D05-912E-D483-EBD5-1A0C009B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dirty="0"/>
              <a:t>Sadržaj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9DF153E6-DA1E-00DC-26CB-B7A9CD4B0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Uvod u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ChatGPT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umjetnu inteligenciju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Sigurnost pri korištenju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ChatGPT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AI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Sučelje i funkcionalnost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ChatGPT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Napredno rukovanje datotekama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Inženjerstvo upita i optimizacija odgovora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Radionica praktičnih primjena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pretraživanje uz AI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/>
              <a:t>GPT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proizvoljno</a:t>
            </a:r>
            <a:r>
              <a:rPr lang="en-US" sz="1800" dirty="0"/>
              <a:t> </a:t>
            </a:r>
            <a:r>
              <a:rPr lang="en-US" sz="1800" dirty="0" err="1"/>
              <a:t>znanje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r-HR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8714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Što je </a:t>
            </a:r>
            <a:r>
              <a:rPr lang="hr-HR" sz="4800" b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ChatGPT</a:t>
            </a:r>
            <a:r>
              <a:rPr lang="hr-HR" sz="4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generativni AI</a:t>
            </a:r>
            <a:endParaRPr lang="sl-SI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zervirano mjesto sadržaja 5" descr="Slika na kojoj se prikazuje dijagram, crta, krug, origami&#10;&#10;Opis je automatski generiran">
            <a:extLst>
              <a:ext uri="{FF2B5EF4-FFF2-40B4-BE49-F238E27FC236}">
                <a16:creationId xmlns:a16="http://schemas.microsoft.com/office/drawing/2014/main" id="{D6FBEBAA-69BB-0921-DC63-CC36DF7B9E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58" y="2233126"/>
            <a:ext cx="6121373" cy="3322653"/>
          </a:xfr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F716A19A-A377-0023-52BE-A98D04714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98611" y="2233125"/>
            <a:ext cx="3712903" cy="3322653"/>
          </a:xfrm>
        </p:spPr>
        <p:txBody>
          <a:bodyPr/>
          <a:lstStyle/>
          <a:p>
            <a:r>
              <a:rPr lang="hr-HR" dirty="0"/>
              <a:t>Visoko jezični modeli (eng. </a:t>
            </a:r>
            <a:r>
              <a:rPr lang="hr-HR" dirty="0" err="1"/>
              <a:t>Large</a:t>
            </a:r>
            <a:r>
              <a:rPr lang="hr-HR" dirty="0"/>
              <a:t> </a:t>
            </a:r>
            <a:r>
              <a:rPr lang="hr-HR" dirty="0" err="1"/>
              <a:t>Language</a:t>
            </a:r>
            <a:r>
              <a:rPr lang="hr-HR" dirty="0"/>
              <a:t> Model, kratica LLM)</a:t>
            </a:r>
          </a:p>
          <a:p>
            <a:r>
              <a:rPr lang="hr-HR" dirty="0"/>
              <a:t>Radi na principu neuronske mreže</a:t>
            </a:r>
          </a:p>
          <a:p>
            <a:r>
              <a:rPr lang="hr-HR" dirty="0"/>
              <a:t>Sposobnost LLM-a se može ispisati u broju parametara na kojima je treniran</a:t>
            </a:r>
          </a:p>
          <a:p>
            <a:r>
              <a:rPr lang="hr-HR" dirty="0"/>
              <a:t>Podaci su predstavljeni u numeričkom zapisu - token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737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Rezervirano mjesto sadržaja 9">
            <a:extLst>
              <a:ext uri="{FF2B5EF4-FFF2-40B4-BE49-F238E27FC236}">
                <a16:creationId xmlns:a16="http://schemas.microsoft.com/office/drawing/2014/main" id="{CF2EF736-9DB1-7B2A-A23B-D636CE9C9D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4310" y="709301"/>
          <a:ext cx="10018713" cy="508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Slika 13" descr="Slika na kojoj se prikazuje Font, simbol, grafika, snimka zaslona&#10;&#10;Opis je automatski generiran">
            <a:extLst>
              <a:ext uri="{FF2B5EF4-FFF2-40B4-BE49-F238E27FC236}">
                <a16:creationId xmlns:a16="http://schemas.microsoft.com/office/drawing/2014/main" id="{C77C1CE6-9FEA-3DE2-6C97-122786B00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77" y="5035560"/>
            <a:ext cx="1640532" cy="525483"/>
          </a:xfrm>
          <a:prstGeom prst="rect">
            <a:avLst/>
          </a:prstGeom>
        </p:spPr>
      </p:pic>
      <p:pic>
        <p:nvPicPr>
          <p:cNvPr id="18" name="Slika 17" descr="Slika na kojoj se prikazuje crno, tama&#10;&#10;Opis je automatski generiran">
            <a:extLst>
              <a:ext uri="{FF2B5EF4-FFF2-40B4-BE49-F238E27FC236}">
                <a16:creationId xmlns:a16="http://schemas.microsoft.com/office/drawing/2014/main" id="{897EFD20-E412-C25D-9972-394187DC99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19" y="1001485"/>
            <a:ext cx="1704890" cy="46342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321C55E6-47DC-F8EF-681C-342940EF2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73" y="4094694"/>
            <a:ext cx="1652136" cy="359159"/>
          </a:xfrm>
          <a:prstGeom prst="rect">
            <a:avLst/>
          </a:prstGeom>
        </p:spPr>
      </p:pic>
      <p:pic>
        <p:nvPicPr>
          <p:cNvPr id="25" name="Slika 24" descr="Slika na kojoj se prikazuje tekst, Font, logotip, grafika&#10;&#10;Opis je automatski generiran">
            <a:extLst>
              <a:ext uri="{FF2B5EF4-FFF2-40B4-BE49-F238E27FC236}">
                <a16:creationId xmlns:a16="http://schemas.microsoft.com/office/drawing/2014/main" id="{14AB4DD3-B2AF-52E8-BE09-9B6A21B3C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73" y="2894293"/>
            <a:ext cx="1652136" cy="711914"/>
          </a:xfrm>
          <a:prstGeom prst="rect">
            <a:avLst/>
          </a:prstGeom>
        </p:spPr>
      </p:pic>
      <p:pic>
        <p:nvPicPr>
          <p:cNvPr id="26" name="Slika 25" descr="Slika na kojoj se prikazuje crno, tama&#10;&#10;Opis je automatski generiran">
            <a:extLst>
              <a:ext uri="{FF2B5EF4-FFF2-40B4-BE49-F238E27FC236}">
                <a16:creationId xmlns:a16="http://schemas.microsoft.com/office/drawing/2014/main" id="{6A26C245-41EA-CE4F-DF6A-DCA2B25BC6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19" y="2030963"/>
            <a:ext cx="1704890" cy="4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 descr="Slika na kojoj se prikazuje tekst, snimka zaslona, broj, Font&#10;&#10;Opis je automatski generiran">
            <a:extLst>
              <a:ext uri="{FF2B5EF4-FFF2-40B4-BE49-F238E27FC236}">
                <a16:creationId xmlns:a16="http://schemas.microsoft.com/office/drawing/2014/main" id="{838F5F73-6BDD-5FCB-571C-C0FA4F5B1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04" y="784890"/>
            <a:ext cx="6101791" cy="5288220"/>
          </a:xfrm>
        </p:spPr>
      </p:pic>
    </p:spTree>
    <p:extLst>
      <p:ext uri="{BB962C8B-B14F-4D97-AF65-F5344CB8AC3E}">
        <p14:creationId xmlns:p14="http://schemas.microsoft.com/office/powerpoint/2010/main" val="350132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7DC55B77-E401-573A-37A4-16C2A3CA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128045"/>
            <a:ext cx="10018713" cy="46631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400" dirty="0"/>
              <a:t>Vrste zadataka koje efikasno rješava?</a:t>
            </a:r>
          </a:p>
          <a:p>
            <a:r>
              <a:rPr lang="hr-HR" dirty="0"/>
              <a:t>Kreiranje sadržaja i sažimanje</a:t>
            </a:r>
          </a:p>
          <a:p>
            <a:r>
              <a:rPr lang="hr-HR" dirty="0"/>
              <a:t>Prevođenje jezika</a:t>
            </a:r>
          </a:p>
          <a:p>
            <a:r>
              <a:rPr lang="hr-HR" dirty="0"/>
              <a:t>Analiza i ekstrakcija podataka</a:t>
            </a:r>
          </a:p>
          <a:p>
            <a:r>
              <a:rPr lang="hr-HR" dirty="0"/>
              <a:t>Pomoć pri programiranju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Vrste zadataka u kojima nije efikasan?</a:t>
            </a:r>
          </a:p>
          <a:p>
            <a:r>
              <a:rPr lang="hr-HR" dirty="0"/>
              <a:t>Matematika</a:t>
            </a:r>
          </a:p>
          <a:p>
            <a:r>
              <a:rPr lang="hr-HR" dirty="0"/>
              <a:t>Specifični zadaci poput:</a:t>
            </a:r>
          </a:p>
          <a:p>
            <a:pPr marL="457200" lvl="1" indent="0">
              <a:buNone/>
            </a:pPr>
            <a:r>
              <a:rPr lang="en-US" b="0" i="0" dirty="0">
                <a:effectLst/>
                <a:latin typeface="-apple-system"/>
              </a:rPr>
              <a:t>Write a 15 word long sentence, with each word starting with the letter A</a:t>
            </a:r>
            <a:endParaRPr lang="hr-HR" b="0" i="0" dirty="0">
              <a:effectLst/>
              <a:latin typeface="-apple-system"/>
            </a:endParaRPr>
          </a:p>
          <a:p>
            <a:pPr marL="457200" lvl="1" indent="0">
              <a:buNone/>
            </a:pPr>
            <a:r>
              <a:rPr lang="hr-HR" b="0" i="0" dirty="0">
                <a:effectLst/>
                <a:latin typeface="-apple-system"/>
              </a:rPr>
              <a:t>[16594, 257, 1315, 1573, 890, 6827, 11, 351, 1123, 1573, 3599, 351, 262, 3850, 317]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864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946210B6-0A96-9E71-1CA7-B62790098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311" y="1613732"/>
            <a:ext cx="5295193" cy="987251"/>
          </a:xfrm>
        </p:spPr>
        <p:txBody>
          <a:bodyPr/>
          <a:lstStyle/>
          <a:p>
            <a:r>
              <a:rPr lang="hr-HR" dirty="0"/>
              <a:t>Modeli zatvorenog tipa: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F8C689B0-B0C9-84C5-7231-E8B32526B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311" y="2788406"/>
            <a:ext cx="4895056" cy="2455862"/>
          </a:xfrm>
        </p:spPr>
        <p:txBody>
          <a:bodyPr>
            <a:normAutofit/>
          </a:bodyPr>
          <a:lstStyle/>
          <a:p>
            <a:r>
              <a:rPr lang="hr-HR" sz="2400" dirty="0" err="1"/>
              <a:t>OpenAI</a:t>
            </a:r>
            <a:r>
              <a:rPr lang="hr-HR" sz="2400" dirty="0"/>
              <a:t> - </a:t>
            </a:r>
            <a:r>
              <a:rPr lang="hr-HR" sz="2400" dirty="0" err="1"/>
              <a:t>ChatGPT</a:t>
            </a:r>
            <a:endParaRPr lang="hr-HR" sz="2400" dirty="0"/>
          </a:p>
          <a:p>
            <a:r>
              <a:rPr lang="hr-HR" sz="2400" dirty="0" err="1"/>
              <a:t>Anthropic</a:t>
            </a:r>
            <a:r>
              <a:rPr lang="hr-HR" sz="2400" dirty="0"/>
              <a:t> - Claude</a:t>
            </a:r>
          </a:p>
          <a:p>
            <a:r>
              <a:rPr lang="hr-HR" sz="2400" dirty="0"/>
              <a:t>Google – </a:t>
            </a:r>
            <a:r>
              <a:rPr lang="hr-HR" sz="2400" dirty="0" err="1"/>
              <a:t>Gemini</a:t>
            </a:r>
            <a:endParaRPr lang="hr-HR" sz="2400" dirty="0"/>
          </a:p>
          <a:p>
            <a:r>
              <a:rPr lang="hr-HR" sz="2400" dirty="0" err="1"/>
              <a:t>Cohere</a:t>
            </a:r>
            <a:endParaRPr lang="hr-HR" sz="2400" dirty="0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DAB86DAD-BA25-2F42-873D-FD2F52E66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9367" y="2024721"/>
            <a:ext cx="4622537" cy="576262"/>
          </a:xfrm>
        </p:spPr>
        <p:txBody>
          <a:bodyPr/>
          <a:lstStyle/>
          <a:p>
            <a:r>
              <a:rPr lang="hr-HR" dirty="0"/>
              <a:t>Modeli otvorenog tipa:</a:t>
            </a: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145FD644-1498-81E2-3DB8-9B06B39F4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367" y="2788406"/>
            <a:ext cx="4895056" cy="2455862"/>
          </a:xfrm>
        </p:spPr>
        <p:txBody>
          <a:bodyPr>
            <a:normAutofit/>
          </a:bodyPr>
          <a:lstStyle/>
          <a:p>
            <a:r>
              <a:rPr lang="hr-HR" sz="2400" dirty="0"/>
              <a:t>Meta – </a:t>
            </a:r>
            <a:r>
              <a:rPr lang="hr-HR" sz="2400" dirty="0" err="1"/>
              <a:t>Llama</a:t>
            </a:r>
            <a:endParaRPr lang="hr-HR" sz="2400" dirty="0"/>
          </a:p>
          <a:p>
            <a:r>
              <a:rPr lang="hr-HR" sz="2400" dirty="0"/>
              <a:t>Mistral – </a:t>
            </a:r>
            <a:r>
              <a:rPr lang="hr-HR" sz="2400" dirty="0" err="1"/>
              <a:t>Mixtral</a:t>
            </a:r>
            <a:endParaRPr lang="hr-HR" sz="2400" dirty="0"/>
          </a:p>
          <a:p>
            <a:r>
              <a:rPr lang="hr-HR" sz="2400" dirty="0"/>
              <a:t>TII - Falcon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516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457" y="953964"/>
            <a:ext cx="6987645" cy="1388534"/>
          </a:xfrm>
        </p:spPr>
        <p:txBody>
          <a:bodyPr>
            <a:normAutofit/>
          </a:bodyPr>
          <a:lstStyle/>
          <a:p>
            <a:r>
              <a:rPr lang="sl-SI" sz="2400" dirty="0"/>
              <a:t>Zašto koristiti AI i koja je budućnost AI?</a:t>
            </a:r>
          </a:p>
        </p:txBody>
      </p:sp>
      <p:pic>
        <p:nvPicPr>
          <p:cNvPr id="7" name="Slika 6" descr="Slika na kojoj se prikazuje tekst, snimka zaslona, u dvorani, osoba&#10;&#10;Opis je automatski generiran">
            <a:extLst>
              <a:ext uri="{FF2B5EF4-FFF2-40B4-BE49-F238E27FC236}">
                <a16:creationId xmlns:a16="http://schemas.microsoft.com/office/drawing/2014/main" id="{2B932234-685D-B471-4DCD-73AD5B8D7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8" y="1648231"/>
            <a:ext cx="4913120" cy="4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9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>
            <a:normAutofit/>
          </a:bodyPr>
          <a:lstStyle/>
          <a:p>
            <a:r>
              <a:rPr lang="sl-SI" sz="4800" b="1" dirty="0">
                <a:latin typeface="Calibri" panose="020F0502020204030204" pitchFamily="34" charset="0"/>
                <a:cs typeface="Calibri" panose="020F0502020204030204" pitchFamily="34" charset="0"/>
              </a:rPr>
              <a:t>Sigurnost pri korištenju</a:t>
            </a:r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0291FC8C-F51E-A3B4-1A01-DC512F9FCC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636991"/>
              </p:ext>
            </p:extLst>
          </p:nvPr>
        </p:nvGraphicFramePr>
        <p:xfrm>
          <a:off x="1760705" y="2694562"/>
          <a:ext cx="9742319" cy="309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009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1708</TotalTime>
  <Words>423</Words>
  <Application>Microsoft Office PowerPoint</Application>
  <PresentationFormat>Široki zaslon</PresentationFormat>
  <Paragraphs>70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Corbel</vt:lpstr>
      <vt:lpstr>Courier New</vt:lpstr>
      <vt:lpstr>Parallax</vt:lpstr>
      <vt:lpstr>Uvod u AI i ChatGPT: Svakodnevna Primjena za Početnike</vt:lpstr>
      <vt:lpstr>Sadržaj</vt:lpstr>
      <vt:lpstr>Što je ChatGPT i generativni AI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Sigurnost pri korištenju</vt:lpstr>
      <vt:lpstr>Sučelje i funkcionalnost ChatGPT-a </vt:lpstr>
      <vt:lpstr>Upiti sa datotekama</vt:lpstr>
      <vt:lpstr>Inženjerstvo upita i optimizacija odgovora </vt:lpstr>
      <vt:lpstr>Radionica praktičnih primjena</vt:lpstr>
      <vt:lpstr>Web pretraživanje uz AI</vt:lpstr>
      <vt:lpstr>GPT i proizvoljno znanje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Potokar</dc:creator>
  <cp:lastModifiedBy>Moreno Franjković</cp:lastModifiedBy>
  <cp:revision>9</cp:revision>
  <dcterms:created xsi:type="dcterms:W3CDTF">2022-09-02T11:01:39Z</dcterms:created>
  <dcterms:modified xsi:type="dcterms:W3CDTF">2024-10-04T09:46:24Z</dcterms:modified>
</cp:coreProperties>
</file>